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image/x-emf" Extension="emf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app.xml" Type="http://schemas.openxmlformats.org/officeDocument/2006/relationships/extended-properties"/><Relationship Id="rId2" Target="docProps/core.xml" Type="http://schemas.openxmlformats.org/package/2006/relationships/metadata/core-properties"/><Relationship Id="rId1" Target="ppt/presentation.xml" Type="http://schemas.openxmlformats.org/officeDocument/2006/relationships/officeDocument"/><Relationship Id="rId4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9"/>
  </p:notesMasterIdLst>
  <p:sldIdLst>
    <p:sldId id="256" r:id="rId2"/>
    <p:sldId id="257" r:id="rId3"/>
    <p:sldId id="258" r:id="rId4"/>
    <p:sldId id="278" r:id="rId5"/>
    <p:sldId id="273" r:id="rId6"/>
    <p:sldId id="276" r:id="rId7"/>
    <p:sldId id="281" r:id="rId8"/>
    <p:sldId id="260" r:id="rId9"/>
    <p:sldId id="283" r:id="rId10"/>
    <p:sldId id="261" r:id="rId11"/>
    <p:sldId id="262" r:id="rId12"/>
    <p:sldId id="263" r:id="rId13"/>
    <p:sldId id="264" r:id="rId14"/>
    <p:sldId id="272" r:id="rId15"/>
    <p:sldId id="271" r:id="rId16"/>
    <p:sldId id="274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8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42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3357" autoAdjust="0"/>
  </p:normalViewPr>
  <p:slideViewPr>
    <p:cSldViewPr>
      <p:cViewPr varScale="1">
        <p:scale>
          <a:sx n="72" d="100"/>
          <a:sy n="72" d="100"/>
        </p:scale>
        <p:origin x="156" y="54"/>
      </p:cViewPr>
      <p:guideLst>
        <p:guide orient="horz" pos="2478"/>
        <p:guide pos="2880"/>
        <p:guide pos="42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54FB79-DD6E-4B6A-B64E-FF7DB8E34D9C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8A4F27-EC21-433E-98C7-AED47C4796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327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A4F27-EC21-433E-98C7-AED47C479607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617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A4F27-EC21-433E-98C7-AED47C479607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357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A4F27-EC21-433E-98C7-AED47C479607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797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A4F27-EC21-433E-98C7-AED47C479607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8216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8A4F27-EC21-433E-98C7-AED47C479607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057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C4A16-D0D4-4551-AEBD-DCC15CE19D09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2D2FB-0B42-4371-B60B-346E683B1C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C4A16-D0D4-4551-AEBD-DCC15CE19D09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2D2FB-0B42-4371-B60B-346E683B1C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C4A16-D0D4-4551-AEBD-DCC15CE19D09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2D2FB-0B42-4371-B60B-346E683B1C3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C4A16-D0D4-4551-AEBD-DCC15CE19D09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2D2FB-0B42-4371-B60B-346E683B1C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C4A16-D0D4-4551-AEBD-DCC15CE19D09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2D2FB-0B42-4371-B60B-346E683B1C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C4A16-D0D4-4551-AEBD-DCC15CE19D09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2D2FB-0B42-4371-B60B-346E683B1C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C4A16-D0D4-4551-AEBD-DCC15CE19D09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2D2FB-0B42-4371-B60B-346E683B1C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C4A16-D0D4-4551-AEBD-DCC15CE19D09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2D2FB-0B42-4371-B60B-346E683B1C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C4A16-D0D4-4551-AEBD-DCC15CE19D09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2D2FB-0B42-4371-B60B-346E683B1C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C4A16-D0D4-4551-AEBD-DCC15CE19D09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2D2FB-0B42-4371-B60B-346E683B1C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C4A16-D0D4-4551-AEBD-DCC15CE19D09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2D2FB-0B42-4371-B60B-346E683B1C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8FC4A16-D0D4-4551-AEBD-DCC15CE19D09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032D2FB-0B42-4371-B60B-346E683B1C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 ?><Relationships xmlns="http://schemas.openxmlformats.org/package/2006/relationships"><Relationship Id="rId3" Target="../media/image42.jpeg" Type="http://schemas.openxmlformats.org/officeDocument/2006/relationships/image"/><Relationship Id="rId7" Target="../media/image46.jpeg" Type="http://schemas.openxmlformats.org/officeDocument/2006/relationships/image"/><Relationship Id="rId2" Target="../notesSlides/notesSlide4.xml" Type="http://schemas.openxmlformats.org/officeDocument/2006/relationships/notesSlide"/><Relationship Id="rId1" Target="../slideLayouts/slideLayout7.xml" Type="http://schemas.openxmlformats.org/officeDocument/2006/relationships/slideLayout"/><Relationship Id="rId6" Target="../media/image45.jpeg" Type="http://schemas.openxmlformats.org/officeDocument/2006/relationships/image"/><Relationship Id="rId5" Target="../media/image44.jpeg" Type="http://schemas.openxmlformats.org/officeDocument/2006/relationships/image"/><Relationship Id="rId4" Target="../media/image43.jpeg" Type="http://schemas.openxmlformats.org/officeDocument/2006/relationships/image"/></Relationships>
</file>

<file path=ppt/slides/_rels/slide11.xml.rels><?xml version="1.0" encoding="UTF-8" standalone="yes" ?><Relationships xmlns="http://schemas.openxmlformats.org/package/2006/relationships"><Relationship Id="rId8" Target="../media/image52.jpeg" Type="http://schemas.openxmlformats.org/officeDocument/2006/relationships/image"/><Relationship Id="rId3" Target="../media/image47.jpeg" Type="http://schemas.openxmlformats.org/officeDocument/2006/relationships/image"/><Relationship Id="rId7" Target="../media/image51.jpeg" Type="http://schemas.openxmlformats.org/officeDocument/2006/relationships/image"/><Relationship Id="rId2" Target="../notesSlides/notesSlide5.xml" Type="http://schemas.openxmlformats.org/officeDocument/2006/relationships/notesSlide"/><Relationship Id="rId1" Target="../slideLayouts/slideLayout7.xml" Type="http://schemas.openxmlformats.org/officeDocument/2006/relationships/slideLayout"/><Relationship Id="rId6" Target="../media/image50.jpeg" Type="http://schemas.openxmlformats.org/officeDocument/2006/relationships/image"/><Relationship Id="rId5" Target="../media/image49.jpeg" Type="http://schemas.openxmlformats.org/officeDocument/2006/relationships/image"/><Relationship Id="rId10" Target="../media/image54.png" Type="http://schemas.openxmlformats.org/officeDocument/2006/relationships/image"/><Relationship Id="rId4" Target="../media/image48.jpeg" Type="http://schemas.openxmlformats.org/officeDocument/2006/relationships/image"/><Relationship Id="rId9" Target="../media/image53.jpeg" Type="http://schemas.openxmlformats.org/officeDocument/2006/relationships/image"/></Relationships>
</file>

<file path=ppt/slides/_rels/slide12.xml.rels><?xml version="1.0" encoding="UTF-8" standalone="yes" ?><Relationships xmlns="http://schemas.openxmlformats.org/package/2006/relationships"><Relationship Id="rId8" Target="../media/image61.png" Type="http://schemas.openxmlformats.org/officeDocument/2006/relationships/image"/><Relationship Id="rId13" Target="../media/image66.jpeg" Type="http://schemas.openxmlformats.org/officeDocument/2006/relationships/image"/><Relationship Id="rId3" Target="../media/image56.jpeg" Type="http://schemas.openxmlformats.org/officeDocument/2006/relationships/image"/><Relationship Id="rId7" Target="../media/image60.jpeg" Type="http://schemas.openxmlformats.org/officeDocument/2006/relationships/image"/><Relationship Id="rId12" Target="../media/image65.png" Type="http://schemas.openxmlformats.org/officeDocument/2006/relationships/image"/><Relationship Id="rId2" Target="../media/image55.pn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59.jpeg" Type="http://schemas.openxmlformats.org/officeDocument/2006/relationships/image"/><Relationship Id="rId11" Target="../media/image64.jpeg" Type="http://schemas.openxmlformats.org/officeDocument/2006/relationships/image"/><Relationship Id="rId5" Target="../media/image58.jpeg" Type="http://schemas.openxmlformats.org/officeDocument/2006/relationships/image"/><Relationship Id="rId10" Target="../media/image63.png" Type="http://schemas.openxmlformats.org/officeDocument/2006/relationships/image"/><Relationship Id="rId4" Target="../media/image57.jpeg" Type="http://schemas.openxmlformats.org/officeDocument/2006/relationships/image"/><Relationship Id="rId9" Target="../media/image62.jpeg" Type="http://schemas.openxmlformats.org/officeDocument/2006/relationships/image"/><Relationship Id="rId14" Target="../media/image67.jpeg" Type="http://schemas.openxmlformats.org/officeDocument/2006/relationships/image"/></Relationships>
</file>

<file path=ppt/slides/_rels/slide13.xml.rels><?xml version="1.0" encoding="UTF-8" standalone="yes" ?><Relationships xmlns="http://schemas.openxmlformats.org/package/2006/relationships"><Relationship Id="rId8" Target="../media/image74.png" Type="http://schemas.openxmlformats.org/officeDocument/2006/relationships/image"/><Relationship Id="rId3" Target="../media/image69.png" Type="http://schemas.openxmlformats.org/officeDocument/2006/relationships/image"/><Relationship Id="rId7" Target="../media/image73.png" Type="http://schemas.openxmlformats.org/officeDocument/2006/relationships/image"/><Relationship Id="rId2" Target="../media/image68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72.jpeg" Type="http://schemas.openxmlformats.org/officeDocument/2006/relationships/image"/><Relationship Id="rId11" Target="../media/image77.png" Type="http://schemas.openxmlformats.org/officeDocument/2006/relationships/image"/><Relationship Id="rId5" Target="../media/image71.jpeg" Type="http://schemas.openxmlformats.org/officeDocument/2006/relationships/image"/><Relationship Id="rId10" Target="../media/image76.png" Type="http://schemas.openxmlformats.org/officeDocument/2006/relationships/image"/><Relationship Id="rId4" Target="../media/image70.jpeg" Type="http://schemas.openxmlformats.org/officeDocument/2006/relationships/image"/><Relationship Id="rId9" Target="../media/image75.png" Type="http://schemas.openxmlformats.org/officeDocument/2006/relationships/image"/></Relationships>
</file>

<file path=ppt/slides/_rels/slide14.xml.rels><?xml version="1.0" encoding="UTF-8" standalone="yes" ?><Relationships xmlns="http://schemas.openxmlformats.org/package/2006/relationships"><Relationship Id="rId8" Target="../media/image84.jpeg" Type="http://schemas.openxmlformats.org/officeDocument/2006/relationships/image"/><Relationship Id="rId3" Target="../media/image79.jpeg" Type="http://schemas.openxmlformats.org/officeDocument/2006/relationships/image"/><Relationship Id="rId7" Target="../media/image83.png" Type="http://schemas.openxmlformats.org/officeDocument/2006/relationships/image"/><Relationship Id="rId2" Target="../media/image78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82.jpeg" Type="http://schemas.openxmlformats.org/officeDocument/2006/relationships/image"/><Relationship Id="rId11" Target="../media/image87.jpeg" Type="http://schemas.openxmlformats.org/officeDocument/2006/relationships/image"/><Relationship Id="rId5" Target="../media/image81.jpeg" Type="http://schemas.openxmlformats.org/officeDocument/2006/relationships/image"/><Relationship Id="rId10" Target="../media/image86.jpeg" Type="http://schemas.openxmlformats.org/officeDocument/2006/relationships/image"/><Relationship Id="rId4" Target="../media/image80.jpeg" Type="http://schemas.openxmlformats.org/officeDocument/2006/relationships/image"/><Relationship Id="rId9" Target="../media/image85.jpeg" Type="http://schemas.openxmlformats.org/officeDocument/2006/relationships/image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 ?><Relationships xmlns="http://schemas.openxmlformats.org/package/2006/relationships"><Relationship Id="rId3" Target="../media/image13.jpeg" Type="http://schemas.openxmlformats.org/officeDocument/2006/relationships/image"/><Relationship Id="rId2" Target="../notesSlides/notesSlide1.xml" Type="http://schemas.openxmlformats.org/officeDocument/2006/relationships/notesSlide"/><Relationship Id="rId1" Target="../slideLayouts/slideLayout7.xml" Type="http://schemas.openxmlformats.org/officeDocument/2006/relationships/slideLayout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22.png"/><Relationship Id="rId5" Type="http://schemas.openxmlformats.org/officeDocument/2006/relationships/image" Target="../media/image16.jpeg"/><Relationship Id="rId10" Type="http://schemas.openxmlformats.org/officeDocument/2006/relationships/image" Target="../media/image21.pn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9.xml.rels><?xml version="1.0" encoding="UTF-8" standalone="yes" ?><Relationships xmlns="http://schemas.openxmlformats.org/package/2006/relationships"><Relationship Id="rId3" Target="../media/image39.jpeg" Type="http://schemas.openxmlformats.org/officeDocument/2006/relationships/image"/><Relationship Id="rId2" Target="../media/image38.jpeg" Type="http://schemas.openxmlformats.org/officeDocument/2006/relationships/image"/><Relationship Id="rId1" Target="../slideLayouts/slideLayout7.xml" Type="http://schemas.openxmlformats.org/officeDocument/2006/relationships/slideLayout"/><Relationship Id="rId5" Target="../media/image41.jpeg" Type="http://schemas.openxmlformats.org/officeDocument/2006/relationships/image"/><Relationship Id="rId4" Target="../media/image40.jpe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6735" y="188640"/>
            <a:ext cx="82089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«Формирование представлений  о малой Родине у детей 7-го года жизни в проектной деятельности»</a:t>
            </a:r>
            <a:endParaRPr lang="ru-RU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22378" y="4941168"/>
            <a:ext cx="39010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prstClr val="black"/>
                </a:solidFill>
                <a:latin typeface="Candara" panose="020E0502030303020204" pitchFamily="34" charset="0"/>
              </a:rPr>
              <a:t>Выполнила:</a:t>
            </a:r>
          </a:p>
          <a:p>
            <a:pPr lvl="0"/>
            <a:r>
              <a:rPr lang="ru-RU" sz="2000" b="1" dirty="0">
                <a:solidFill>
                  <a:prstClr val="black"/>
                </a:solidFill>
                <a:latin typeface="Candara" panose="020E0502030303020204" pitchFamily="34" charset="0"/>
              </a:rPr>
              <a:t>Воспитатель Басарукина Е.И.</a:t>
            </a:r>
          </a:p>
          <a:p>
            <a:pPr lvl="0"/>
            <a:r>
              <a:rPr lang="ru-RU" sz="2000" b="1" dirty="0">
                <a:solidFill>
                  <a:prstClr val="black"/>
                </a:solidFill>
                <a:latin typeface="Candara" panose="020E0502030303020204" pitchFamily="34" charset="0"/>
              </a:rPr>
              <a:t>I квалификационная категория</a:t>
            </a:r>
          </a:p>
          <a:p>
            <a:pPr lvl="0"/>
            <a:r>
              <a:rPr lang="ru-RU" sz="2000" b="1" dirty="0">
                <a:solidFill>
                  <a:prstClr val="black"/>
                </a:solidFill>
                <a:latin typeface="Candara" panose="020E0502030303020204" pitchFamily="34" charset="0"/>
              </a:rPr>
              <a:t>МБДОУ д/с №2 р. п. Тумботино </a:t>
            </a:r>
          </a:p>
        </p:txBody>
      </p:sp>
      <p:pic>
        <p:nvPicPr>
          <p:cNvPr id="1027" name="Picture 3" descr="C:\Users\Я\Desktop\Портфолио шаблоны\тумботино\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10" y="3528135"/>
            <a:ext cx="4396585" cy="329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66103" y="2101446"/>
            <a:ext cx="8581616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dirty="0" smtClean="0">
                <a:solidFill>
                  <a:prstClr val="black"/>
                </a:solidFill>
              </a:rPr>
              <a:t>       «</a:t>
            </a:r>
            <a:r>
              <a:rPr lang="ru-RU" sz="1900" b="1" dirty="0">
                <a:solidFill>
                  <a:prstClr val="black"/>
                </a:solidFill>
              </a:rPr>
              <a:t>Любовь к родному краю, родной культуре, родной речи начинается с малого – с любви к своей семье, к своему жилищу, к своему детскому саду. Постепенно расширяясь, эта любовь переходит в любовь к Родине, её истории, прошлому и настоящему, ко всему человечеству» </a:t>
            </a:r>
            <a:r>
              <a:rPr lang="ru-RU" sz="1900" b="1" dirty="0" smtClean="0">
                <a:solidFill>
                  <a:prstClr val="black"/>
                </a:solidFill>
              </a:rPr>
              <a:t>     </a:t>
            </a:r>
          </a:p>
          <a:p>
            <a:r>
              <a:rPr lang="ru-RU" sz="1900" b="1" dirty="0">
                <a:solidFill>
                  <a:prstClr val="black"/>
                </a:solidFill>
              </a:rPr>
              <a:t> </a:t>
            </a:r>
            <a:r>
              <a:rPr lang="ru-RU" sz="1900" b="1" dirty="0" smtClean="0">
                <a:solidFill>
                  <a:prstClr val="black"/>
                </a:solidFill>
              </a:rPr>
              <a:t>                                                                                                                                  </a:t>
            </a:r>
            <a:r>
              <a:rPr lang="ru-RU" sz="1900" b="1" dirty="0" smtClean="0">
                <a:solidFill>
                  <a:prstClr val="black"/>
                </a:solidFill>
                <a:ea typeface="+mj-ea"/>
                <a:cs typeface="Times New Roman" panose="02020603050405020304" pitchFamily="18" charset="0"/>
              </a:rPr>
              <a:t>Д.С</a:t>
            </a:r>
            <a:r>
              <a:rPr lang="ru-RU" sz="1900" b="1" dirty="0">
                <a:solidFill>
                  <a:prstClr val="black"/>
                </a:solidFill>
                <a:ea typeface="+mj-ea"/>
                <a:cs typeface="Times New Roman" panose="02020603050405020304" pitchFamily="18" charset="0"/>
              </a:rPr>
              <a:t>. Лихачёв</a:t>
            </a:r>
          </a:p>
        </p:txBody>
      </p:sp>
    </p:spTree>
    <p:extLst>
      <p:ext uri="{BB962C8B-B14F-4D97-AF65-F5344CB8AC3E}">
        <p14:creationId xmlns:p14="http://schemas.microsoft.com/office/powerpoint/2010/main" val="4106982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08000" y="616530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3076" name="Picture 4" descr="J:\ФОТО для презент\20200220_1004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26" y="651574"/>
            <a:ext cx="2655406" cy="19915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26503" y="2931803"/>
            <a:ext cx="13348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Подарок папе</a:t>
            </a:r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28108" y="316481"/>
            <a:ext cx="21526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Наши праздники</a:t>
            </a:r>
            <a:endParaRPr lang="ru-R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000" y="1686833"/>
            <a:ext cx="2741806" cy="21022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215" y="1146339"/>
            <a:ext cx="2859570" cy="20807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03" y="4112229"/>
            <a:ext cx="4095759" cy="26202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99479" y="4030621"/>
            <a:ext cx="4059079" cy="2668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52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J:\ФОТО для презент\_DSC181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89"/>
          <a:stretch/>
        </p:blipFill>
        <p:spPr bwMode="auto">
          <a:xfrm>
            <a:off x="4912796" y="1124974"/>
            <a:ext cx="2414539" cy="18589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J:\ФОТО для презент\image-2019-02-13 14_28_4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3" t="15612" r="20262" b="7911"/>
          <a:stretch/>
        </p:blipFill>
        <p:spPr bwMode="auto">
          <a:xfrm>
            <a:off x="3156474" y="3845426"/>
            <a:ext cx="2820942" cy="21647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63"/>
          <a:stretch/>
        </p:blipFill>
        <p:spPr bwMode="auto">
          <a:xfrm>
            <a:off x="6458592" y="3963153"/>
            <a:ext cx="2505314" cy="22179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J:\ФОТО для презент\IMG_20180301_1601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935036"/>
            <a:ext cx="1261120" cy="22419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736281" y="6309320"/>
            <a:ext cx="16995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Собираем семена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004575" y="3071295"/>
            <a:ext cx="18001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Озеленяем участок</a:t>
            </a:r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903857" y="3275112"/>
            <a:ext cx="15172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Встречаем птиц</a:t>
            </a:r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73243" y="6026177"/>
            <a:ext cx="27910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Заботимся о птицах зимой</a:t>
            </a:r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0"/>
          <a:stretch/>
        </p:blipFill>
        <p:spPr bwMode="auto">
          <a:xfrm>
            <a:off x="251520" y="3963153"/>
            <a:ext cx="2423778" cy="20988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11560" y="6333954"/>
            <a:ext cx="15972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«Елочка – живи»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75856" y="267193"/>
            <a:ext cx="1944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Акции</a:t>
            </a:r>
            <a:endParaRPr lang="ru-RU" kern="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536" y="1124975"/>
            <a:ext cx="2775238" cy="18441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89987" y="762802"/>
            <a:ext cx="1359526" cy="24142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89396" y="3295842"/>
            <a:ext cx="1438781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77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96778" y="2678510"/>
            <a:ext cx="1609483" cy="2852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20618" y="767732"/>
            <a:ext cx="2411537" cy="18086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58" y="354493"/>
            <a:ext cx="3141852" cy="235357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618" y="3098615"/>
            <a:ext cx="2433419" cy="16825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7127339" y="4771317"/>
            <a:ext cx="20129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Дома на нашей улице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19" y="3034096"/>
            <a:ext cx="1903898" cy="14279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" t="13250" r="-1176" b="18501"/>
          <a:stretch/>
        </p:blipFill>
        <p:spPr>
          <a:xfrm>
            <a:off x="4041954" y="368229"/>
            <a:ext cx="2113918" cy="2382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04667" y="4416546"/>
            <a:ext cx="1621677" cy="37798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35568" y="2800226"/>
            <a:ext cx="2728732" cy="149551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87317" y="4314887"/>
            <a:ext cx="2225233" cy="3779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655708" y="4620000"/>
            <a:ext cx="2385361" cy="179039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741236" y="6482793"/>
            <a:ext cx="1981372" cy="3779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4" t="15400" r="-13386" b="6202"/>
          <a:stretch/>
        </p:blipFill>
        <p:spPr>
          <a:xfrm>
            <a:off x="248170" y="4956032"/>
            <a:ext cx="3532272" cy="167653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7" t="-5980" r="5501" b="2168"/>
          <a:stretch/>
        </p:blipFill>
        <p:spPr>
          <a:xfrm>
            <a:off x="6395836" y="4947308"/>
            <a:ext cx="2611366" cy="179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06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34"/>
          <a:stretch/>
        </p:blipFill>
        <p:spPr bwMode="auto">
          <a:xfrm>
            <a:off x="298212" y="873448"/>
            <a:ext cx="2337795" cy="27360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050" y="1026658"/>
            <a:ext cx="2925867" cy="252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3" y="1040957"/>
            <a:ext cx="2050624" cy="252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327" y="3995348"/>
            <a:ext cx="2269306" cy="28111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67792" y="205791"/>
            <a:ext cx="38122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Профессия моей мамы</a:t>
            </a:r>
          </a:p>
        </p:txBody>
      </p:sp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239" y="4005263"/>
            <a:ext cx="3368474" cy="252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3781" y="3585504"/>
            <a:ext cx="3468925" cy="49381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647324" y="3546658"/>
            <a:ext cx="2054530" cy="4938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928937" y="3560957"/>
            <a:ext cx="1341236" cy="4999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14607" y="5635653"/>
            <a:ext cx="1316850" cy="4938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502403" y="6380696"/>
            <a:ext cx="1810669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71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4483~1\AppData\Local\Temp\Rar$DRa11924.44966\20200323_1704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010" y="627509"/>
            <a:ext cx="2334075" cy="17505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4483~1\AppData\Local\Temp\Rar$DRa11924.46957\20200327_1520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535" y="638779"/>
            <a:ext cx="2591579" cy="19765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J:\20200318_0753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149" y="4945770"/>
            <a:ext cx="2449003" cy="18367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J:\20200316_07391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98" y="2916084"/>
            <a:ext cx="2453209" cy="18399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23104" y="4917204"/>
            <a:ext cx="2524981" cy="17964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28967" y="238544"/>
            <a:ext cx="3365284" cy="3779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99" y="613497"/>
            <a:ext cx="2453209" cy="18399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78" y="4945770"/>
            <a:ext cx="2698451" cy="17931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Рисунок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437" y="2999500"/>
            <a:ext cx="2632841" cy="17564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6"/>
          <p:cNvPicPr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832" y="2863125"/>
            <a:ext cx="2018430" cy="19535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466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43808" y="219153"/>
            <a:ext cx="30460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Результаты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07704" y="1024203"/>
            <a:ext cx="523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u="sng" dirty="0" smtClean="0">
                <a:solidFill>
                  <a:srgbClr val="C00000"/>
                </a:solidFill>
                <a:latin typeface="Century Gothic"/>
              </a:rPr>
              <a:t>Качественные изменения:</a:t>
            </a:r>
            <a:endParaRPr lang="ru-RU" sz="2800" b="1" i="1" u="sng" dirty="0">
              <a:solidFill>
                <a:srgbClr val="C00000"/>
              </a:solidFill>
              <a:latin typeface="Century Gothic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547423"/>
            <a:ext cx="4260758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Воспитанники:</a:t>
            </a:r>
          </a:p>
          <a:p>
            <a:r>
              <a:rPr lang="ru-RU" sz="2000" b="1" i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- 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имеют представление о поселке, в котором они живут, знают, что это их малая Родина, испытывают чувство гордости за свой край</a:t>
            </a:r>
          </a:p>
          <a:p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знают историю возникновения поселка, его достопримечательности</a:t>
            </a:r>
          </a:p>
          <a:p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проявляют интерес к родному краю, который находит отражение в рисунках, рассказах, лепке, аппликации</a:t>
            </a:r>
          </a:p>
          <a:p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знают праздники и традиции, которые отмечаются в  поселке и семье</a:t>
            </a:r>
          </a:p>
          <a:p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имеют представление о профессиях жителей поселка</a:t>
            </a:r>
          </a:p>
          <a:p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бережно относятся к природным объектам</a:t>
            </a:r>
          </a:p>
          <a:p>
            <a:pPr marL="285750" indent="-285750">
              <a:buFontTx/>
              <a:buChar char="-"/>
            </a:pPr>
            <a:endParaRPr lang="ru-RU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59187" y="2665976"/>
            <a:ext cx="416916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Родители:</a:t>
            </a:r>
          </a:p>
          <a:p>
            <a:endParaRPr lang="ru-RU" sz="1600" b="1" i="1" dirty="0" smtClean="0">
              <a:solidFill>
                <a:prstClr val="black"/>
              </a:solidFill>
            </a:endParaRPr>
          </a:p>
          <a:p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Компетентность в вопросах важности нравственно – патриотического воспитания дошкольников.</a:t>
            </a:r>
          </a:p>
          <a:p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Активное участие в реализации проектов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219153"/>
            <a:ext cx="769228" cy="145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69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29578" y="1052736"/>
            <a:ext cx="6484843" cy="531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9132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620688"/>
            <a:ext cx="84969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6000" dirty="0" smtClean="0">
                <a:solidFill>
                  <a:srgbClr val="FF0000"/>
                </a:solidFill>
                <a:latin typeface="a_Latino" panose="020A0A07050505020404" pitchFamily="18" charset="-52"/>
                <a:cs typeface="Arial" pitchFamily="34" charset="0"/>
              </a:rPr>
              <a:t>СПАСИБО ЗА ВНИМАНИЕ!</a:t>
            </a:r>
            <a:endParaRPr lang="ru-RU" sz="6000" dirty="0">
              <a:solidFill>
                <a:srgbClr val="FF0000"/>
              </a:solidFill>
              <a:latin typeface="a_Latino" panose="020A0A07050505020404" pitchFamily="18" charset="-52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" t="23435" r="-1349" b="-2130"/>
          <a:stretch/>
        </p:blipFill>
        <p:spPr>
          <a:xfrm>
            <a:off x="1691680" y="2780928"/>
            <a:ext cx="6084168" cy="36270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995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63347" y="2445130"/>
            <a:ext cx="46805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Актуальность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600696"/>
            <a:ext cx="850847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/>
            <a:endParaRPr lang="ru-RU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000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последнее время чувство патриотизма приобретает всё большее общественное значение и становится задачей государственной важности. Любовь к Родине начинается с любви к тому, что окружает ребёнка с детства – к своей семье, дому, детскому саду, своей улице, своем посёлку, к тому, что значимо и понятно – с любви к его малой Родине</a:t>
            </a:r>
          </a:p>
          <a:p>
            <a:pPr indent="360000" algn="just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Дошкольное детство – важнейший период в жизни человека, когда закладываются основы его личностной культуры, осваиваются моральные и нравственные ценности общества.</a:t>
            </a:r>
          </a:p>
        </p:txBody>
      </p:sp>
      <p:pic>
        <p:nvPicPr>
          <p:cNvPr id="2053" name="Picture 5" descr="C:\Users\Я\Desktop\Портфолио шаблоны\тумботино\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536" y="5382981"/>
            <a:ext cx="1866420" cy="1413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Я\Desktop\Портфолио шаблоны\тумботино\финки (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794" y="5382981"/>
            <a:ext cx="1891727" cy="1418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Я\Desktop\Портфолио шаблоны\тумботино\мемориал ножницы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901" y="5383385"/>
            <a:ext cx="1081688" cy="144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7943" y="764794"/>
            <a:ext cx="8472129" cy="1656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360000">
              <a:lnSpc>
                <a:spcPct val="107000"/>
              </a:lnSpc>
              <a:spcAft>
                <a:spcPts val="750"/>
              </a:spcAft>
              <a:buFont typeface="Symbol"/>
              <a:buChar char=""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проявляет любознательность, задаёт вопросы, касающиеся близких и далёких предметов и явлений, интересуется причинно-следственными связями (как? почему? зачем?), </a:t>
            </a:r>
          </a:p>
          <a:p>
            <a:pPr lvl="0" indent="360000">
              <a:lnSpc>
                <a:spcPct val="107000"/>
              </a:lnSpc>
              <a:spcAft>
                <a:spcPts val="750"/>
              </a:spcAft>
              <a:buFont typeface="Symbol"/>
              <a:buChar char=""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Обладает начальными знаниями о себе, о предметном, природном, социальном и культурном мире, в котором он живёт.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342821" y="128418"/>
            <a:ext cx="47010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Целевой ориентир на этапе </a:t>
            </a:r>
            <a:r>
              <a:rPr lang="ru-RU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завершения ДО</a:t>
            </a:r>
            <a:endParaRPr lang="ru-RU" b="1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43" y="5248801"/>
            <a:ext cx="877909" cy="1558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830" y="5382981"/>
            <a:ext cx="1045465" cy="139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79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09180" y="1699813"/>
            <a:ext cx="1369286" cy="461665"/>
          </a:xfrm>
          <a:prstGeom prst="rect">
            <a:avLst/>
          </a:prstGeom>
          <a:gradFill rotWithShape="1">
            <a:gsLst>
              <a:gs pos="0">
                <a:srgbClr val="9999FF">
                  <a:tint val="1000"/>
                  <a:satMod val="100000"/>
                </a:srgbClr>
              </a:gs>
              <a:gs pos="68000">
                <a:srgbClr val="9999FF">
                  <a:tint val="77000"/>
                  <a:satMod val="100000"/>
                </a:srgbClr>
              </a:gs>
              <a:gs pos="81000">
                <a:srgbClr val="9999FF">
                  <a:tint val="79000"/>
                  <a:satMod val="100000"/>
                </a:srgbClr>
              </a:gs>
              <a:gs pos="86000">
                <a:srgbClr val="9999FF">
                  <a:tint val="73000"/>
                  <a:satMod val="100000"/>
                </a:srgbClr>
              </a:gs>
              <a:gs pos="100000">
                <a:srgbClr val="9999FF">
                  <a:tint val="35000"/>
                  <a:satMod val="100000"/>
                </a:srgbClr>
              </a:gs>
            </a:gsLst>
            <a:lin ang="5400000" scaled="0"/>
          </a:gradFill>
          <a:ln w="38100" cap="flat" cmpd="sng" algn="ctr">
            <a:solidFill>
              <a:srgbClr val="9999FF">
                <a:shade val="95000"/>
                <a:satMod val="105000"/>
              </a:srgbClr>
            </a:solidFill>
            <a:prstDash val="solid"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</a:rPr>
              <a:t>: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8284" y="2007012"/>
            <a:ext cx="2376264" cy="1661993"/>
          </a:xfrm>
          <a:prstGeom prst="rect">
            <a:avLst/>
          </a:prstGeom>
          <a:gradFill rotWithShape="1">
            <a:gsLst>
              <a:gs pos="0">
                <a:srgbClr val="9999FF">
                  <a:tint val="1000"/>
                  <a:satMod val="100000"/>
                </a:srgbClr>
              </a:gs>
              <a:gs pos="68000">
                <a:srgbClr val="9999FF">
                  <a:tint val="77000"/>
                  <a:satMod val="100000"/>
                </a:srgbClr>
              </a:gs>
              <a:gs pos="81000">
                <a:srgbClr val="9999FF">
                  <a:tint val="79000"/>
                  <a:satMod val="100000"/>
                </a:srgbClr>
              </a:gs>
              <a:gs pos="86000">
                <a:srgbClr val="9999FF">
                  <a:tint val="73000"/>
                  <a:satMod val="100000"/>
                </a:srgbClr>
              </a:gs>
              <a:gs pos="100000">
                <a:srgbClr val="9999FF">
                  <a:tint val="35000"/>
                  <a:satMod val="100000"/>
                </a:srgbClr>
              </a:gs>
            </a:gsLst>
            <a:lin ang="5400000" scaled="0"/>
          </a:gradFill>
          <a:ln w="38100" cap="flat" cmpd="sng" algn="ctr">
            <a:solidFill>
              <a:srgbClr val="9999FF">
                <a:shade val="95000"/>
                <a:satMod val="105000"/>
              </a:srgbClr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Развивать познавательный интерес детей  к изучению истории, природы,</a:t>
            </a:r>
            <a:r>
              <a:rPr kumimoji="0" lang="ru-RU" sz="17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культуры </a:t>
            </a:r>
            <a:r>
              <a:rPr kumimoji="0" lang="ru-RU" sz="17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родного</a:t>
            </a:r>
            <a:r>
              <a:rPr kumimoji="0" lang="ru-RU" sz="17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  <a:r>
              <a:rPr kumimoji="0" lang="ru-RU" sz="17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края</a:t>
            </a:r>
            <a:endParaRPr kumimoji="0" lang="ru-RU" sz="17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50263" y="5398649"/>
            <a:ext cx="2376264" cy="1138773"/>
          </a:xfrm>
          <a:prstGeom prst="rect">
            <a:avLst/>
          </a:prstGeom>
          <a:gradFill rotWithShape="1">
            <a:gsLst>
              <a:gs pos="0">
                <a:srgbClr val="9999FF">
                  <a:tint val="1000"/>
                  <a:satMod val="100000"/>
                </a:srgbClr>
              </a:gs>
              <a:gs pos="68000">
                <a:srgbClr val="9999FF">
                  <a:tint val="77000"/>
                  <a:satMod val="100000"/>
                </a:srgbClr>
              </a:gs>
              <a:gs pos="81000">
                <a:srgbClr val="9999FF">
                  <a:tint val="79000"/>
                  <a:satMod val="100000"/>
                </a:srgbClr>
              </a:gs>
              <a:gs pos="86000">
                <a:srgbClr val="9999FF">
                  <a:tint val="73000"/>
                  <a:satMod val="100000"/>
                </a:srgbClr>
              </a:gs>
              <a:gs pos="100000">
                <a:srgbClr val="9999FF">
                  <a:tint val="35000"/>
                  <a:satMod val="100000"/>
                </a:srgbClr>
              </a:gs>
            </a:gsLst>
            <a:lin ang="5400000" scaled="0"/>
          </a:gradFill>
          <a:ln w="38100" cap="flat" cmpd="sng" algn="ctr">
            <a:solidFill>
              <a:srgbClr val="9999FF">
                <a:shade val="95000"/>
                <a:satMod val="105000"/>
              </a:srgbClr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Воспитывать у детей чувство гордости за свою малую Родину</a:t>
            </a:r>
            <a:endParaRPr kumimoji="0" lang="ru-RU" sz="17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4812" y="4050036"/>
            <a:ext cx="3435424" cy="1138773"/>
          </a:xfrm>
          <a:prstGeom prst="rect">
            <a:avLst/>
          </a:prstGeom>
          <a:gradFill rotWithShape="1">
            <a:gsLst>
              <a:gs pos="0">
                <a:srgbClr val="9999FF">
                  <a:tint val="1000"/>
                  <a:satMod val="100000"/>
                </a:srgbClr>
              </a:gs>
              <a:gs pos="68000">
                <a:srgbClr val="9999FF">
                  <a:tint val="77000"/>
                  <a:satMod val="100000"/>
                </a:srgbClr>
              </a:gs>
              <a:gs pos="81000">
                <a:srgbClr val="9999FF">
                  <a:tint val="79000"/>
                  <a:satMod val="100000"/>
                </a:srgbClr>
              </a:gs>
              <a:gs pos="86000">
                <a:srgbClr val="9999FF">
                  <a:tint val="73000"/>
                  <a:satMod val="100000"/>
                </a:srgbClr>
              </a:gs>
              <a:gs pos="100000">
                <a:srgbClr val="9999FF">
                  <a:tint val="35000"/>
                  <a:satMod val="100000"/>
                </a:srgbClr>
              </a:gs>
            </a:gsLst>
            <a:lin ang="5400000" scaled="0"/>
          </a:gradFill>
          <a:ln w="38100" cap="flat" cmpd="sng" algn="ctr">
            <a:solidFill>
              <a:srgbClr val="9999FF">
                <a:shade val="95000"/>
                <a:satMod val="105000"/>
              </a:srgbClr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Продолжать знакомить воспитанников с достопримечательностями </a:t>
            </a:r>
            <a:r>
              <a:rPr lang="ru-RU" sz="1700" kern="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поселка</a:t>
            </a:r>
            <a:r>
              <a:rPr lang="ru-RU" sz="1700" kern="0" dirty="0">
                <a:solidFill>
                  <a:prstClr val="black"/>
                </a:solidFill>
                <a:latin typeface="Bookman Old Style" panose="02050604050505020204" pitchFamily="18" charset="0"/>
              </a:rPr>
              <a:t> </a:t>
            </a:r>
            <a:r>
              <a:rPr lang="ru-RU" sz="1700" kern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Тумботино</a:t>
            </a:r>
            <a:endParaRPr kumimoji="0" lang="ru-RU" sz="17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638708" y="2025882"/>
            <a:ext cx="3153544" cy="1400383"/>
          </a:xfrm>
          <a:prstGeom prst="rect">
            <a:avLst/>
          </a:prstGeom>
          <a:gradFill rotWithShape="1">
            <a:gsLst>
              <a:gs pos="0">
                <a:srgbClr val="9999FF">
                  <a:tint val="1000"/>
                  <a:satMod val="100000"/>
                </a:srgbClr>
              </a:gs>
              <a:gs pos="68000">
                <a:srgbClr val="9999FF">
                  <a:tint val="77000"/>
                  <a:satMod val="100000"/>
                </a:srgbClr>
              </a:gs>
              <a:gs pos="81000">
                <a:srgbClr val="9999FF">
                  <a:tint val="79000"/>
                  <a:satMod val="100000"/>
                </a:srgbClr>
              </a:gs>
              <a:gs pos="86000">
                <a:srgbClr val="9999FF">
                  <a:tint val="73000"/>
                  <a:satMod val="100000"/>
                </a:srgbClr>
              </a:gs>
              <a:gs pos="100000">
                <a:srgbClr val="9999FF">
                  <a:tint val="35000"/>
                  <a:satMod val="100000"/>
                </a:srgbClr>
              </a:gs>
            </a:gsLst>
            <a:lin ang="5400000" scaled="0"/>
          </a:gradFill>
          <a:ln w="38100" cap="flat" cmpd="sng" algn="ctr">
            <a:solidFill>
              <a:srgbClr val="9999FF">
                <a:shade val="95000"/>
                <a:satMod val="105000"/>
              </a:srgbClr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Закреплять знания воспитанников о профессиях, связанных со спецификой родного</a:t>
            </a:r>
            <a:r>
              <a:rPr kumimoji="0" lang="ru-RU" sz="17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посёлка</a:t>
            </a:r>
            <a:endParaRPr kumimoji="0" lang="ru-RU" sz="17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3109401" y="2288070"/>
            <a:ext cx="917975" cy="1761967"/>
          </a:xfrm>
          <a:prstGeom prst="straightConnector1">
            <a:avLst/>
          </a:prstGeom>
          <a:noFill/>
          <a:ln w="38100" cap="flat" cmpd="sng" algn="ctr">
            <a:solidFill>
              <a:srgbClr val="9999FF"/>
            </a:solidFill>
            <a:prstDash val="solid"/>
            <a:tailEnd type="arrow"/>
          </a:ln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rgbClr val="9999FF">
                <a:shade val="30000"/>
                <a:satMod val="150000"/>
              </a:srgbClr>
            </a:contourClr>
          </a:sp3d>
        </p:spPr>
      </p:cxnSp>
      <p:cxnSp>
        <p:nvCxnSpPr>
          <p:cNvPr id="13" name="Прямая со стрелкой 12"/>
          <p:cNvCxnSpPr/>
          <p:nvPr/>
        </p:nvCxnSpPr>
        <p:spPr>
          <a:xfrm flipH="1">
            <a:off x="2574548" y="2291931"/>
            <a:ext cx="1069707" cy="610537"/>
          </a:xfrm>
          <a:prstGeom prst="straightConnector1">
            <a:avLst/>
          </a:prstGeom>
          <a:noFill/>
          <a:ln w="38100" cap="flat" cmpd="sng" algn="ctr">
            <a:solidFill>
              <a:srgbClr val="9999FF"/>
            </a:solidFill>
            <a:prstDash val="solid"/>
            <a:tailEnd type="arrow"/>
          </a:ln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rgbClr val="9999FF">
                <a:shade val="30000"/>
                <a:satMod val="150000"/>
              </a:srgbClr>
            </a:contourClr>
          </a:sp3d>
        </p:spPr>
      </p:cxnSp>
      <p:cxnSp>
        <p:nvCxnSpPr>
          <p:cNvPr id="17" name="Прямая со стрелкой 16"/>
          <p:cNvCxnSpPr/>
          <p:nvPr/>
        </p:nvCxnSpPr>
        <p:spPr>
          <a:xfrm>
            <a:off x="4704076" y="2288070"/>
            <a:ext cx="934632" cy="549938"/>
          </a:xfrm>
          <a:prstGeom prst="straightConnector1">
            <a:avLst/>
          </a:prstGeom>
          <a:noFill/>
          <a:ln w="38100" cap="flat" cmpd="sng" algn="ctr">
            <a:solidFill>
              <a:srgbClr val="9999FF"/>
            </a:solidFill>
            <a:prstDash val="solid"/>
            <a:tailEnd type="arrow"/>
          </a:ln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rgbClr val="9999FF">
                <a:shade val="30000"/>
                <a:satMod val="150000"/>
              </a:srgbClr>
            </a:contourClr>
          </a:sp3d>
        </p:spPr>
      </p:cxnSp>
      <p:sp>
        <p:nvSpPr>
          <p:cNvPr id="26" name="Прямоугольник 25"/>
          <p:cNvSpPr/>
          <p:nvPr/>
        </p:nvSpPr>
        <p:spPr>
          <a:xfrm>
            <a:off x="279560" y="505501"/>
            <a:ext cx="8584880" cy="70788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altLang="ru-RU" sz="2000" b="1" dirty="0">
                <a:solidFill>
                  <a:srgbClr val="2A501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ЦЕЛЬ </a:t>
            </a:r>
            <a:r>
              <a:rPr lang="ru-RU" altLang="ru-RU" sz="2000" b="1" dirty="0" smtClean="0">
                <a:solidFill>
                  <a:srgbClr val="2A501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– формирование </a:t>
            </a:r>
            <a:r>
              <a:rPr lang="ru-RU" altLang="ru-RU" sz="2000" b="1" dirty="0" smtClean="0">
                <a:solidFill>
                  <a:srgbClr val="2A501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патриотического чувства у </a:t>
            </a:r>
            <a:r>
              <a:rPr lang="ru-RU" altLang="ru-RU" sz="2000" b="1" dirty="0" smtClean="0">
                <a:solidFill>
                  <a:srgbClr val="2A501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детей подготовительной группы посредством ознакомления с малой Родиной</a:t>
            </a:r>
            <a:endParaRPr lang="ru-RU" dirty="0" smtClean="0">
              <a:latin typeface="Bookman Old Style" panose="020506040505050202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53988" y="3620582"/>
            <a:ext cx="2764904" cy="1400383"/>
          </a:xfrm>
          <a:prstGeom prst="rect">
            <a:avLst/>
          </a:prstGeom>
          <a:gradFill rotWithShape="1">
            <a:gsLst>
              <a:gs pos="0">
                <a:srgbClr val="9999FF">
                  <a:tint val="1000"/>
                  <a:satMod val="100000"/>
                </a:srgbClr>
              </a:gs>
              <a:gs pos="68000">
                <a:srgbClr val="9999FF">
                  <a:tint val="77000"/>
                  <a:satMod val="100000"/>
                </a:srgbClr>
              </a:gs>
              <a:gs pos="81000">
                <a:srgbClr val="9999FF">
                  <a:tint val="79000"/>
                  <a:satMod val="100000"/>
                </a:srgbClr>
              </a:gs>
              <a:gs pos="86000">
                <a:srgbClr val="9999FF">
                  <a:tint val="73000"/>
                  <a:satMod val="100000"/>
                </a:srgbClr>
              </a:gs>
              <a:gs pos="100000">
                <a:srgbClr val="9999FF">
                  <a:tint val="35000"/>
                  <a:satMod val="100000"/>
                </a:srgbClr>
              </a:gs>
            </a:gsLst>
            <a:lin ang="5400000" scaled="0"/>
          </a:gradFill>
          <a:ln w="38100" cap="flat" cmpd="sng" algn="ctr">
            <a:solidFill>
              <a:srgbClr val="9999FF">
                <a:shade val="95000"/>
                <a:satMod val="105000"/>
              </a:srgbClr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Формировать</a:t>
            </a:r>
            <a:r>
              <a:rPr kumimoji="0" lang="ru-RU" sz="17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у детей </a:t>
            </a:r>
            <a:r>
              <a:rPr kumimoji="0" lang="ru-RU" sz="17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бережное и рациональное отношение к </a:t>
            </a:r>
            <a:r>
              <a:rPr kumimoji="0" lang="ru-RU" sz="1700" b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природным о</a:t>
            </a:r>
            <a:r>
              <a:rPr kumimoji="0" lang="ru-RU" sz="17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бъектам</a:t>
            </a:r>
            <a:endParaRPr kumimoji="0" lang="ru-RU" sz="17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859558" y="5589240"/>
            <a:ext cx="3032695" cy="1138773"/>
          </a:xfrm>
          <a:prstGeom prst="rect">
            <a:avLst/>
          </a:prstGeom>
          <a:gradFill rotWithShape="1">
            <a:gsLst>
              <a:gs pos="0">
                <a:srgbClr val="9999FF">
                  <a:tint val="1000"/>
                  <a:satMod val="100000"/>
                </a:srgbClr>
              </a:gs>
              <a:gs pos="68000">
                <a:srgbClr val="9999FF">
                  <a:tint val="77000"/>
                  <a:satMod val="100000"/>
                </a:srgbClr>
              </a:gs>
              <a:gs pos="81000">
                <a:srgbClr val="9999FF">
                  <a:tint val="79000"/>
                  <a:satMod val="100000"/>
                </a:srgbClr>
              </a:gs>
              <a:gs pos="86000">
                <a:srgbClr val="9999FF">
                  <a:tint val="73000"/>
                  <a:satMod val="100000"/>
                </a:srgbClr>
              </a:gs>
              <a:gs pos="100000">
                <a:srgbClr val="9999FF">
                  <a:tint val="35000"/>
                  <a:satMod val="100000"/>
                </a:srgbClr>
              </a:gs>
            </a:gsLst>
            <a:lin ang="5400000" scaled="0"/>
          </a:gradFill>
          <a:ln w="38100" cap="flat" cmpd="sng" algn="ctr">
            <a:solidFill>
              <a:srgbClr val="9999FF">
                <a:shade val="95000"/>
                <a:satMod val="105000"/>
              </a:srgbClr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Вовлечь родителей в образовательный процесс для совместной деятельности</a:t>
            </a:r>
            <a:endParaRPr kumimoji="0" lang="ru-RU" sz="17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4375906" y="2291931"/>
            <a:ext cx="628142" cy="3129682"/>
          </a:xfrm>
          <a:prstGeom prst="straightConnector1">
            <a:avLst/>
          </a:prstGeom>
          <a:noFill/>
          <a:ln w="38100" cap="flat" cmpd="sng" algn="ctr">
            <a:solidFill>
              <a:srgbClr val="9999FF"/>
            </a:solidFill>
            <a:prstDash val="solid"/>
            <a:tailEnd type="arrow"/>
          </a:ln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rgbClr val="9999FF">
                <a:shade val="30000"/>
                <a:satMod val="150000"/>
              </a:srgbClr>
            </a:contourClr>
          </a:sp3d>
        </p:spPr>
      </p:cxnSp>
      <p:cxnSp>
        <p:nvCxnSpPr>
          <p:cNvPr id="15" name="Прямая со стрелкой 14"/>
          <p:cNvCxnSpPr/>
          <p:nvPr/>
        </p:nvCxnSpPr>
        <p:spPr>
          <a:xfrm>
            <a:off x="4572000" y="2257283"/>
            <a:ext cx="1455348" cy="1704613"/>
          </a:xfrm>
          <a:prstGeom prst="straightConnector1">
            <a:avLst/>
          </a:prstGeom>
          <a:noFill/>
          <a:ln w="38100" cap="flat" cmpd="sng" algn="ctr">
            <a:solidFill>
              <a:srgbClr val="9999FF"/>
            </a:solidFill>
            <a:prstDash val="solid"/>
            <a:tailEnd type="arrow"/>
          </a:ln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rgbClr val="9999FF">
                <a:shade val="30000"/>
                <a:satMod val="150000"/>
              </a:srgbClr>
            </a:contourClr>
          </a:sp3d>
        </p:spPr>
      </p:cxnSp>
    </p:spTree>
    <p:extLst>
      <p:ext uri="{BB962C8B-B14F-4D97-AF65-F5344CB8AC3E}">
        <p14:creationId xmlns:p14="http://schemas.microsoft.com/office/powerpoint/2010/main" val="176088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03757" y="1844824"/>
            <a:ext cx="1709737" cy="1743075"/>
          </a:xfrm>
          <a:prstGeom prst="round2DiagRect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88900" indent="-9525" algn="ctr" eaLnBrk="1" hangingPunct="1">
              <a:lnSpc>
                <a:spcPct val="90000"/>
              </a:lnSpc>
              <a:spcBef>
                <a:spcPct val="20000"/>
              </a:spcBef>
              <a:buClr>
                <a:srgbClr val="0099CC"/>
              </a:buClr>
              <a:buSzPct val="60000"/>
              <a:buFont typeface="Wingdings" pitchFamily="2" charset="2"/>
              <a:buNone/>
              <a:defRPr/>
            </a:pPr>
            <a:endParaRPr lang="ru-RU" sz="2800" b="1" dirty="0">
              <a:solidFill>
                <a:srgbClr val="0033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</a:endParaRPr>
          </a:p>
          <a:p>
            <a:pPr marL="88900" indent="-9525" algn="ctr" eaLnBrk="1" hangingPunct="1">
              <a:lnSpc>
                <a:spcPct val="90000"/>
              </a:lnSpc>
              <a:spcBef>
                <a:spcPct val="20000"/>
              </a:spcBef>
              <a:buClr>
                <a:srgbClr val="0099CC"/>
              </a:buClr>
              <a:buSzPct val="60000"/>
              <a:buFont typeface="Wingdings" pitchFamily="2" charset="2"/>
              <a:buNone/>
              <a:defRPr/>
            </a:pP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 природы 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287291" y="1844823"/>
            <a:ext cx="1671638" cy="1743075"/>
          </a:xfrm>
          <a:prstGeom prst="round2Diag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88900" indent="-9525" algn="ctr" eaLnBrk="1" hangingPunct="1">
              <a:lnSpc>
                <a:spcPct val="90000"/>
              </a:lnSpc>
              <a:spcBef>
                <a:spcPct val="20000"/>
              </a:spcBef>
              <a:buClr>
                <a:srgbClr val="0099CC"/>
              </a:buClr>
              <a:buSzPct val="60000"/>
              <a:buFont typeface="Wingdings" pitchFamily="2" charset="2"/>
              <a:buNone/>
              <a:defRPr/>
            </a:pPr>
            <a:endParaRPr lang="ru-RU" sz="2400" b="1" dirty="0">
              <a:solidFill>
                <a:srgbClr val="0033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8900" indent="-9525" algn="ctr" eaLnBrk="1" hangingPunct="1">
              <a:lnSpc>
                <a:spcPct val="90000"/>
              </a:lnSpc>
              <a:spcBef>
                <a:spcPct val="20000"/>
              </a:spcBef>
              <a:buClr>
                <a:srgbClr val="0099CC"/>
              </a:buClr>
              <a:buSzPct val="60000"/>
              <a:buFont typeface="Wingdings" pitchFamily="2" charset="2"/>
              <a:buNone/>
              <a:defRPr/>
            </a:pPr>
            <a:r>
              <a:rPr lang="ru-RU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 людей 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462" y="32648"/>
            <a:ext cx="1059990" cy="188148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76901" y="1768367"/>
            <a:ext cx="1835055" cy="186553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17" y="3799700"/>
            <a:ext cx="2535980" cy="25425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76900" y="3804552"/>
            <a:ext cx="2555539" cy="27187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1402" y="3854899"/>
            <a:ext cx="2554445" cy="248738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75656" y="493258"/>
            <a:ext cx="6192688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indent="-9525" algn="ctr">
              <a:lnSpc>
                <a:spcPct val="90000"/>
              </a:lnSpc>
              <a:spcBef>
                <a:spcPct val="20000"/>
              </a:spcBef>
              <a:buClr>
                <a:srgbClr val="0099CC"/>
              </a:buClr>
              <a:buSzPct val="60000"/>
              <a:defRPr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Деятельностный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аспект</a:t>
            </a:r>
          </a:p>
        </p:txBody>
      </p:sp>
    </p:spTree>
    <p:extLst>
      <p:ext uri="{BB962C8B-B14F-4D97-AF65-F5344CB8AC3E}">
        <p14:creationId xmlns:p14="http://schemas.microsoft.com/office/powerpoint/2010/main" val="3733957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203109"/>
            <a:ext cx="6686118" cy="584775"/>
          </a:xfrm>
          <a:prstGeom prst="rect">
            <a:avLst/>
          </a:prstGeom>
          <a:gradFill rotWithShape="1">
            <a:gsLst>
              <a:gs pos="0">
                <a:srgbClr val="9999FF">
                  <a:tint val="1000"/>
                  <a:satMod val="100000"/>
                </a:srgbClr>
              </a:gs>
              <a:gs pos="68000">
                <a:srgbClr val="9999FF">
                  <a:tint val="77000"/>
                  <a:satMod val="100000"/>
                </a:srgbClr>
              </a:gs>
              <a:gs pos="81000">
                <a:srgbClr val="9999FF">
                  <a:tint val="79000"/>
                  <a:satMod val="100000"/>
                </a:srgbClr>
              </a:gs>
              <a:gs pos="86000">
                <a:srgbClr val="9999FF">
                  <a:tint val="73000"/>
                  <a:satMod val="100000"/>
                </a:srgbClr>
              </a:gs>
              <a:gs pos="100000">
                <a:srgbClr val="9999FF">
                  <a:tint val="35000"/>
                  <a:satMod val="100000"/>
                </a:srgbClr>
              </a:gs>
            </a:gsLst>
            <a:lin ang="5400000" scaled="0"/>
          </a:gradFill>
          <a:ln w="9525" cap="flat" cmpd="sng" algn="ctr">
            <a:solidFill>
              <a:srgbClr val="9999FF">
                <a:shade val="95000"/>
                <a:satMod val="105000"/>
              </a:srgbClr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Этапы реализации проекта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004070"/>
            <a:ext cx="2880320" cy="5632311"/>
          </a:xfrm>
          <a:prstGeom prst="rect">
            <a:avLst/>
          </a:prstGeom>
          <a:gradFill rotWithShape="1">
            <a:gsLst>
              <a:gs pos="0">
                <a:srgbClr val="9999FF">
                  <a:tint val="1000"/>
                  <a:satMod val="100000"/>
                </a:srgbClr>
              </a:gs>
              <a:gs pos="68000">
                <a:srgbClr val="9999FF">
                  <a:tint val="77000"/>
                  <a:satMod val="100000"/>
                </a:srgbClr>
              </a:gs>
              <a:gs pos="81000">
                <a:srgbClr val="9999FF">
                  <a:tint val="79000"/>
                  <a:satMod val="100000"/>
                </a:srgbClr>
              </a:gs>
              <a:gs pos="86000">
                <a:srgbClr val="9999FF">
                  <a:tint val="73000"/>
                  <a:satMod val="100000"/>
                </a:srgbClr>
              </a:gs>
              <a:gs pos="100000">
                <a:srgbClr val="9999FF">
                  <a:tint val="35000"/>
                  <a:satMod val="100000"/>
                </a:srgbClr>
              </a:gs>
            </a:gsLst>
            <a:lin ang="5400000" scaled="0"/>
          </a:gradFill>
          <a:ln w="9525" cap="flat" cmpd="sng" algn="ctr">
            <a:solidFill>
              <a:srgbClr val="9999FF">
                <a:shade val="95000"/>
                <a:satMod val="105000"/>
              </a:srgbClr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Подготовительный этап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Мероприятия</a:t>
            </a:r>
          </a:p>
          <a:p>
            <a:pPr marL="266700" marR="0" lvl="0" indent="-2667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1. Анкетирование родите-лей: «Патриотическое</a:t>
            </a:r>
            <a:r>
              <a:rPr kumimoji="0" lang="ru-RU" sz="15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воспитание ребенка в семье и детском саду</a:t>
            </a:r>
            <a:r>
              <a:rPr kumimoji="0" lang="ru-RU" sz="15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»</a:t>
            </a:r>
          </a:p>
          <a:p>
            <a:pPr marL="266700" marR="0" lvl="0" indent="-2667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2. Процесс наблюдения за воспитанниками.</a:t>
            </a:r>
          </a:p>
          <a:p>
            <a:pPr marL="266700" marR="0" lvl="0" indent="-2667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3. Родительское собрание «Круглый стол» по теме проекта</a:t>
            </a:r>
          </a:p>
          <a:p>
            <a:pPr marL="266700" marR="0" lvl="0" indent="-2667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4. Оформление выставки для родителей «Заповедные места родного края»</a:t>
            </a:r>
          </a:p>
          <a:p>
            <a:pPr marL="266700" marR="0" lvl="0" indent="-2667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5. Подбор наглядно-дидактических пособий, демонстрационного и консультативного </a:t>
            </a:r>
          </a:p>
          <a:p>
            <a:pPr marL="266700" marR="0" lvl="0" indent="-2667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   материала</a:t>
            </a:r>
          </a:p>
          <a:p>
            <a:pPr marL="266700" marR="0" lvl="0" indent="-2667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6. Составление перспективного плана, создание развивающей среды.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19329" y="1006654"/>
            <a:ext cx="3240360" cy="5416868"/>
          </a:xfrm>
          <a:prstGeom prst="rect">
            <a:avLst/>
          </a:prstGeom>
          <a:gradFill rotWithShape="1">
            <a:gsLst>
              <a:gs pos="0">
                <a:srgbClr val="9999FF">
                  <a:tint val="1000"/>
                  <a:satMod val="100000"/>
                </a:srgbClr>
              </a:gs>
              <a:gs pos="68000">
                <a:srgbClr val="9999FF">
                  <a:tint val="77000"/>
                  <a:satMod val="100000"/>
                </a:srgbClr>
              </a:gs>
              <a:gs pos="81000">
                <a:srgbClr val="9999FF">
                  <a:tint val="79000"/>
                  <a:satMod val="100000"/>
                </a:srgbClr>
              </a:gs>
              <a:gs pos="86000">
                <a:srgbClr val="9999FF">
                  <a:tint val="73000"/>
                  <a:satMod val="100000"/>
                </a:srgbClr>
              </a:gs>
              <a:gs pos="100000">
                <a:srgbClr val="9999FF">
                  <a:tint val="35000"/>
                  <a:satMod val="100000"/>
                </a:srgbClr>
              </a:gs>
            </a:gsLst>
            <a:lin ang="5400000" scaled="0"/>
          </a:gradFill>
          <a:ln w="9525" cap="flat" cmpd="sng" algn="ctr">
            <a:solidFill>
              <a:srgbClr val="9999FF">
                <a:shade val="95000"/>
                <a:satMod val="105000"/>
              </a:srgbClr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Основной этап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Мероприятия</a:t>
            </a:r>
            <a:endParaRPr kumimoji="0" lang="ru-RU" sz="15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  <a:p>
            <a:pPr marL="174625" marR="0" lvl="0" indent="-1746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5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Проведение тематической</a:t>
            </a:r>
            <a:r>
              <a:rPr kumimoji="0" lang="ru-RU" sz="15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  <a:r>
              <a:rPr lang="ru-RU" sz="1500" kern="0" noProof="0" dirty="0">
                <a:solidFill>
                  <a:prstClr val="black"/>
                </a:solidFill>
                <a:latin typeface="Bookman Old Style" panose="02050604050505020204" pitchFamily="18" charset="0"/>
              </a:rPr>
              <a:t>Н</a:t>
            </a:r>
            <a:r>
              <a:rPr kumimoji="0" lang="ru-RU" sz="15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ОД 	</a:t>
            </a:r>
          </a:p>
          <a:p>
            <a:pPr marL="174625" marR="0" lvl="0" indent="-1746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2. Экскурсии </a:t>
            </a:r>
            <a:r>
              <a:rPr lang="ru-RU" sz="1500" kern="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и целевые прогулки</a:t>
            </a:r>
            <a:endParaRPr kumimoji="0" lang="ru-RU" sz="15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  <a:p>
            <a:pPr marL="174625" marR="0" lvl="0" indent="-1746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3. </a:t>
            </a:r>
            <a:r>
              <a:rPr lang="ru-RU" sz="1500" kern="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Компьютерные презентации</a:t>
            </a:r>
            <a:endParaRPr kumimoji="0" lang="ru-RU" sz="15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  <a:p>
            <a:pPr marL="174625" marR="0" lvl="0" indent="-1746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4. Конкурс детских рисунков по теме	</a:t>
            </a:r>
          </a:p>
          <a:p>
            <a:pPr marL="174625" marR="0" lvl="0" indent="-1746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5. Заучивание стихов, песен о родном поселке,</a:t>
            </a:r>
            <a:r>
              <a:rPr kumimoji="0" lang="ru-RU" sz="15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чтение книг</a:t>
            </a:r>
            <a:endParaRPr kumimoji="0" lang="ru-RU" sz="15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  <a:p>
            <a:pPr marL="174625" marR="0" lvl="0" indent="-1746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6.</a:t>
            </a:r>
            <a:r>
              <a:rPr kumimoji="0" lang="ru-RU" sz="15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Совместная деятельность детей и родителей «Герб моей семьи», фотоколлаж «Моя семья»</a:t>
            </a:r>
          </a:p>
          <a:p>
            <a:pPr marL="174625" marR="0" lvl="0" indent="-1746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500" kern="0" baseline="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7. Макет улиц</a:t>
            </a:r>
            <a:r>
              <a:rPr lang="ru-RU" sz="1500" kern="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 микрорайона</a:t>
            </a:r>
          </a:p>
          <a:p>
            <a:pPr marL="174625" marR="0" lvl="0" indent="-1746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8.Лэпбук</a:t>
            </a:r>
            <a:r>
              <a:rPr kumimoji="0" lang="ru-RU" sz="15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«Моя малая Родина»</a:t>
            </a:r>
          </a:p>
          <a:p>
            <a:pPr marL="174625" marR="0" lvl="0" indent="-1746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500" kern="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«75 лет Победы»</a:t>
            </a:r>
            <a:endParaRPr kumimoji="0" lang="ru-RU" sz="1500" b="0" i="0" u="none" strike="noStrike" kern="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  <a:p>
            <a:pPr marL="174625" marR="0" lvl="0" indent="-1746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500" kern="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9. Создание карты Нижегородской области</a:t>
            </a:r>
          </a:p>
          <a:p>
            <a:pPr marL="174625" marR="0" lvl="0" indent="-1746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10. Проведение акций</a:t>
            </a:r>
          </a:p>
          <a:p>
            <a:pPr marL="174625" marR="0" lvl="0" indent="-1746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500" kern="0" baseline="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11. Праздники и</a:t>
            </a:r>
            <a:r>
              <a:rPr lang="ru-RU" sz="1500" kern="0" dirty="0" smtClean="0">
                <a:solidFill>
                  <a:prstClr val="black"/>
                </a:solidFill>
                <a:latin typeface="Bookman Old Style" panose="02050604050505020204" pitchFamily="18" charset="0"/>
              </a:rPr>
              <a:t> развлечения</a:t>
            </a:r>
            <a:r>
              <a:rPr kumimoji="0" lang="ru-RU" sz="15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	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28387" y="1006654"/>
            <a:ext cx="2608109" cy="3554819"/>
          </a:xfrm>
          <a:prstGeom prst="rect">
            <a:avLst/>
          </a:prstGeom>
          <a:gradFill rotWithShape="1">
            <a:gsLst>
              <a:gs pos="0">
                <a:srgbClr val="9999FF">
                  <a:tint val="1000"/>
                  <a:satMod val="100000"/>
                </a:srgbClr>
              </a:gs>
              <a:gs pos="68000">
                <a:srgbClr val="9999FF">
                  <a:tint val="77000"/>
                  <a:satMod val="100000"/>
                </a:srgbClr>
              </a:gs>
              <a:gs pos="81000">
                <a:srgbClr val="9999FF">
                  <a:tint val="79000"/>
                  <a:satMod val="100000"/>
                </a:srgbClr>
              </a:gs>
              <a:gs pos="86000">
                <a:srgbClr val="9999FF">
                  <a:tint val="73000"/>
                  <a:satMod val="100000"/>
                </a:srgbClr>
              </a:gs>
              <a:gs pos="100000">
                <a:srgbClr val="9999FF">
                  <a:tint val="35000"/>
                  <a:satMod val="100000"/>
                </a:srgbClr>
              </a:gs>
            </a:gsLst>
            <a:lin ang="5400000" scaled="0"/>
          </a:gradFill>
          <a:ln w="9525" cap="flat" cmpd="sng" algn="ctr">
            <a:solidFill>
              <a:srgbClr val="9999FF">
                <a:shade val="95000"/>
                <a:satMod val="105000"/>
              </a:srgbClr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Заключительный этап</a:t>
            </a:r>
          </a:p>
          <a:p>
            <a:pPr marL="261938" marR="0" lvl="0" indent="-261938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Мероприятия	</a:t>
            </a:r>
          </a:p>
          <a:p>
            <a:pPr marL="261938" marR="0" lvl="0" indent="-261938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5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Процесс наблюдения за воспитанниками с целью определения уровня </a:t>
            </a:r>
            <a:r>
              <a:rPr kumimoji="0" lang="ru-RU" sz="15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сформированности</a:t>
            </a:r>
            <a:r>
              <a:rPr kumimoji="0" lang="ru-RU" sz="15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патриотических чувств</a:t>
            </a:r>
            <a:endParaRPr kumimoji="0" lang="ru-RU" sz="15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  <a:p>
            <a:pPr marL="261938" marR="0" lvl="0" indent="-261938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2. </a:t>
            </a:r>
            <a:r>
              <a:rPr kumimoji="0" lang="ru-RU" sz="15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Квест</a:t>
            </a:r>
            <a:r>
              <a:rPr kumimoji="0" lang="ru-RU" sz="15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:</a:t>
            </a:r>
            <a:r>
              <a:rPr kumimoji="0" lang="ru-RU" sz="15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«Путешествие по родному поселку»</a:t>
            </a:r>
            <a:r>
              <a:rPr kumimoji="0" lang="ru-RU" sz="15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	</a:t>
            </a:r>
          </a:p>
          <a:p>
            <a:pPr marL="261938" marR="0" lvl="0" indent="-261938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3. Мониторинг результативности проекта	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399" y="4780243"/>
            <a:ext cx="1386084" cy="1830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164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06279" y="303273"/>
            <a:ext cx="3158837" cy="5364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92" y="838631"/>
            <a:ext cx="2592287" cy="19442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028" y="978708"/>
            <a:ext cx="2687123" cy="20153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062" y="893224"/>
            <a:ext cx="2664296" cy="19982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773" y="3281187"/>
            <a:ext cx="2281402" cy="17110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556" y="3438901"/>
            <a:ext cx="1716659" cy="15533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295" y="3584031"/>
            <a:ext cx="2151978" cy="28693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52244" y="3462868"/>
            <a:ext cx="1697938" cy="286537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125732" y="5271585"/>
            <a:ext cx="3729997" cy="146579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402" y="3401808"/>
            <a:ext cx="2281402" cy="17110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180361" y="5392206"/>
            <a:ext cx="3729997" cy="146579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32917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7037" y="260648"/>
            <a:ext cx="3104950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60333" y="219989"/>
            <a:ext cx="3206630" cy="25295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5515" y="260648"/>
            <a:ext cx="3211762" cy="25332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174" y="3184368"/>
            <a:ext cx="2846613" cy="17339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24881" y="4941168"/>
            <a:ext cx="2644285" cy="18011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1847" y="2808158"/>
            <a:ext cx="1896020" cy="37324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57663" y="2594253"/>
            <a:ext cx="3053677" cy="239479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011702" y="4614502"/>
            <a:ext cx="2979906" cy="236615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011702" y="2555507"/>
            <a:ext cx="3000025" cy="236278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396" y="4852888"/>
            <a:ext cx="2519184" cy="1889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243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J:\ФОТО для презент\20191025_1035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75" y="934555"/>
            <a:ext cx="2631356" cy="19735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J:\ФОТО для презент\20191025_1022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77338" y="704684"/>
            <a:ext cx="3158885" cy="23691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J:\ФОТО для презент\DSC0019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78"/>
          <a:stretch/>
        </p:blipFill>
        <p:spPr bwMode="auto">
          <a:xfrm>
            <a:off x="4806759" y="3641909"/>
            <a:ext cx="3968445" cy="27621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3002628"/>
            <a:ext cx="48067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Экскурсия  </a:t>
            </a: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 пожарную часть № 119 </a:t>
            </a:r>
            <a:r>
              <a:rPr lang="ru-RU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р.п</a:t>
            </a: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14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Тумботино</a:t>
            </a:r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83415" y="299292"/>
            <a:ext cx="1406155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Экскурсии</a:t>
            </a:r>
            <a:endParaRPr kumimoji="0" lang="ru-RU" sz="2000" b="0" i="0" u="none" strike="noStrike" kern="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78259" y="6511798"/>
            <a:ext cx="29225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kern="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Экскурсия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в</a:t>
            </a:r>
            <a:r>
              <a:rPr kumimoji="0" lang="ru-RU" sz="14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детскую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библиотеку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686" y="1000108"/>
            <a:ext cx="1557482" cy="20766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7" y="3607731"/>
            <a:ext cx="4394494" cy="279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15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789131"/>
            <a:ext cx="3816424" cy="28623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66390"/>
            <a:ext cx="2571750" cy="3429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0688"/>
            <a:ext cx="4895528" cy="27204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65272" y="3850472"/>
            <a:ext cx="4334632" cy="280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8027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Другая 28">
      <a:dk1>
        <a:sysClr val="windowText" lastClr="000000"/>
      </a:dk1>
      <a:lt1>
        <a:srgbClr val="D9E6F6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1931</TotalTime>
  <Words>541</Words>
  <Application>Microsoft Office PowerPoint</Application>
  <PresentationFormat>Экран (4:3)</PresentationFormat>
  <Paragraphs>88</Paragraphs>
  <Slides>17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8" baseType="lpstr">
      <vt:lpstr>a_Latino</vt:lpstr>
      <vt:lpstr>Arial</vt:lpstr>
      <vt:lpstr>Bookman Old Style</vt:lpstr>
      <vt:lpstr>Calibri</vt:lpstr>
      <vt:lpstr>Candara</vt:lpstr>
      <vt:lpstr>Century Gothic</vt:lpstr>
      <vt:lpstr>Garamond</vt:lpstr>
      <vt:lpstr>Symbol</vt:lpstr>
      <vt:lpstr>Times New Roman</vt:lpstr>
      <vt:lpstr>Wingdings</vt:lpstr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</dc:creator>
  <cp:lastModifiedBy>User1</cp:lastModifiedBy>
  <cp:revision>216</cp:revision>
  <dcterms:created xsi:type="dcterms:W3CDTF">2020-03-31T07:19:21Z</dcterms:created>
  <dcterms:modified xsi:type="dcterms:W3CDTF">2020-11-23T16:50:10Z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3834462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S9.0.1</vt:lpwstr>
  </property>
</Properties>
</file>